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Prata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964781"/>
            <a:ext cx="9445526" cy="156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AI Safety System for Space Stations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810845"/>
            <a:ext cx="9445526" cy="4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Presented at the Hack With Hyderabad Hackathon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2014537"/>
            <a:ext cx="9445526" cy="156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Conclusion: Protecting Lives with AI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850237" y="3955851"/>
            <a:ext cx="4598789" cy="2620119"/>
            <a:chOff x="0" y="0"/>
            <a:chExt cx="6131718" cy="3493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31687" cy="3493516"/>
            </a:xfrm>
            <a:custGeom>
              <a:avLst/>
              <a:gdLst/>
              <a:ahLst/>
              <a:cxnLst/>
              <a:rect l="l" t="t" r="r" b="b"/>
              <a:pathLst>
                <a:path w="6131687" h="3493516">
                  <a:moveTo>
                    <a:pt x="0" y="793877"/>
                  </a:moveTo>
                  <a:cubicBezTo>
                    <a:pt x="0" y="355473"/>
                    <a:pt x="355473" y="0"/>
                    <a:pt x="793877" y="0"/>
                  </a:cubicBezTo>
                  <a:lnTo>
                    <a:pt x="5337810" y="0"/>
                  </a:lnTo>
                  <a:cubicBezTo>
                    <a:pt x="5776214" y="0"/>
                    <a:pt x="6131687" y="355473"/>
                    <a:pt x="6131687" y="793877"/>
                  </a:cubicBezTo>
                  <a:lnTo>
                    <a:pt x="6131687" y="2699639"/>
                  </a:lnTo>
                  <a:cubicBezTo>
                    <a:pt x="6131687" y="3138043"/>
                    <a:pt x="5776214" y="3493516"/>
                    <a:pt x="5337810" y="3493516"/>
                  </a:cubicBezTo>
                  <a:lnTo>
                    <a:pt x="793877" y="3493516"/>
                  </a:lnTo>
                  <a:cubicBezTo>
                    <a:pt x="355473" y="3493516"/>
                    <a:pt x="0" y="3138043"/>
                    <a:pt x="0" y="2699639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098185" y="4203799"/>
            <a:ext cx="3101131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Clear Value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98185" y="4645075"/>
            <a:ext cx="4102894" cy="16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Our project delivers a clear and practical solution that directly enhances astronaut safety and mission success.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696974" y="3955851"/>
            <a:ext cx="4598789" cy="2620119"/>
            <a:chOff x="0" y="0"/>
            <a:chExt cx="6131718" cy="34934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31687" cy="3493516"/>
            </a:xfrm>
            <a:custGeom>
              <a:avLst/>
              <a:gdLst/>
              <a:ahLst/>
              <a:cxnLst/>
              <a:rect l="l" t="t" r="r" b="b"/>
              <a:pathLst>
                <a:path w="6131687" h="3493516">
                  <a:moveTo>
                    <a:pt x="0" y="793877"/>
                  </a:moveTo>
                  <a:cubicBezTo>
                    <a:pt x="0" y="355473"/>
                    <a:pt x="355473" y="0"/>
                    <a:pt x="793877" y="0"/>
                  </a:cubicBezTo>
                  <a:lnTo>
                    <a:pt x="5337810" y="0"/>
                  </a:lnTo>
                  <a:cubicBezTo>
                    <a:pt x="5776214" y="0"/>
                    <a:pt x="6131687" y="355473"/>
                    <a:pt x="6131687" y="793877"/>
                  </a:cubicBezTo>
                  <a:lnTo>
                    <a:pt x="6131687" y="2699639"/>
                  </a:lnTo>
                  <a:cubicBezTo>
                    <a:pt x="6131687" y="3138043"/>
                    <a:pt x="5776214" y="3493516"/>
                    <a:pt x="5337810" y="3493516"/>
                  </a:cubicBezTo>
                  <a:lnTo>
                    <a:pt x="793877" y="3493516"/>
                  </a:lnTo>
                  <a:cubicBezTo>
                    <a:pt x="355473" y="3493516"/>
                    <a:pt x="0" y="3138043"/>
                    <a:pt x="0" y="2699639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944921" y="4203799"/>
            <a:ext cx="3280619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Practical &amp; Innovative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44921" y="4645075"/>
            <a:ext cx="4102894" cy="128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 scalable and efficient application of AI addressing a real-world, high-stakes problem.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50237" y="6823919"/>
            <a:ext cx="9445526" cy="1429345"/>
            <a:chOff x="0" y="0"/>
            <a:chExt cx="12594035" cy="19057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3955" cy="1905762"/>
            </a:xfrm>
            <a:custGeom>
              <a:avLst/>
              <a:gdLst/>
              <a:ahLst/>
              <a:cxnLst/>
              <a:rect l="l" t="t" r="r" b="b"/>
              <a:pathLst>
                <a:path w="12593955" h="1905762">
                  <a:moveTo>
                    <a:pt x="0" y="793877"/>
                  </a:moveTo>
                  <a:cubicBezTo>
                    <a:pt x="0" y="355473"/>
                    <a:pt x="355473" y="0"/>
                    <a:pt x="793877" y="0"/>
                  </a:cubicBezTo>
                  <a:lnTo>
                    <a:pt x="11800078" y="0"/>
                  </a:lnTo>
                  <a:cubicBezTo>
                    <a:pt x="12238482" y="0"/>
                    <a:pt x="12593955" y="355473"/>
                    <a:pt x="12593955" y="793877"/>
                  </a:cubicBezTo>
                  <a:lnTo>
                    <a:pt x="12593955" y="1111885"/>
                  </a:lnTo>
                  <a:cubicBezTo>
                    <a:pt x="12593955" y="1550289"/>
                    <a:pt x="12238482" y="1905762"/>
                    <a:pt x="11800078" y="1905762"/>
                  </a:cubicBezTo>
                  <a:lnTo>
                    <a:pt x="793877" y="1905762"/>
                  </a:lnTo>
                  <a:cubicBezTo>
                    <a:pt x="355473" y="1905762"/>
                    <a:pt x="0" y="1550416"/>
                    <a:pt x="0" y="1111885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098185" y="7071866"/>
            <a:ext cx="3101131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Impact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98185" y="7513141"/>
            <a:ext cx="8949630" cy="4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Our model doesn’t just detect objects—it protects lives.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2979688"/>
            <a:chOff x="0" y="0"/>
            <a:chExt cx="24384000" cy="397291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3972941"/>
            </a:xfrm>
            <a:custGeom>
              <a:avLst/>
              <a:gdLst/>
              <a:ahLst/>
              <a:cxnLst/>
              <a:rect l="l" t="t" r="r" b="b"/>
              <a:pathLst>
                <a:path w="24384000" h="3972941">
                  <a:moveTo>
                    <a:pt x="0" y="0"/>
                  </a:moveTo>
                  <a:lnTo>
                    <a:pt x="24384000" y="0"/>
                  </a:lnTo>
                  <a:lnTo>
                    <a:pt x="24384000" y="3972941"/>
                  </a:lnTo>
                  <a:lnTo>
                    <a:pt x="0" y="3972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7" b="-2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53392" y="3607594"/>
            <a:ext cx="5959525" cy="77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Project Overview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3392" y="4738539"/>
            <a:ext cx="8071396" cy="2326779"/>
            <a:chOff x="0" y="0"/>
            <a:chExt cx="10761862" cy="31023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61853" cy="3102356"/>
            </a:xfrm>
            <a:custGeom>
              <a:avLst/>
              <a:gdLst/>
              <a:ahLst/>
              <a:cxnLst/>
              <a:rect l="l" t="t" r="r" b="b"/>
              <a:pathLst>
                <a:path w="10761853" h="3102356"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10714228" y="0"/>
                  </a:lnTo>
                  <a:cubicBezTo>
                    <a:pt x="10740517" y="0"/>
                    <a:pt x="10761853" y="21336"/>
                    <a:pt x="10761853" y="47625"/>
                  </a:cubicBezTo>
                  <a:lnTo>
                    <a:pt x="10761853" y="3054731"/>
                  </a:lnTo>
                  <a:cubicBezTo>
                    <a:pt x="10761853" y="3081020"/>
                    <a:pt x="10740517" y="3102356"/>
                    <a:pt x="10714228" y="3102356"/>
                  </a:cubicBezTo>
                  <a:lnTo>
                    <a:pt x="47625" y="3102356"/>
                  </a:lnTo>
                  <a:cubicBezTo>
                    <a:pt x="21336" y="3102356"/>
                    <a:pt x="0" y="3081020"/>
                    <a:pt x="0" y="3054731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91666" y="4976812"/>
            <a:ext cx="715119" cy="715119"/>
            <a:chOff x="0" y="0"/>
            <a:chExt cx="953492" cy="953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3516" cy="953516"/>
            </a:xfrm>
            <a:custGeom>
              <a:avLst/>
              <a:gdLst/>
              <a:ahLst/>
              <a:cxnLst/>
              <a:rect l="l" t="t" r="r" b="b"/>
              <a:pathLst>
                <a:path w="953516" h="953516">
                  <a:moveTo>
                    <a:pt x="0" y="476758"/>
                  </a:moveTo>
                  <a:cubicBezTo>
                    <a:pt x="0" y="213487"/>
                    <a:pt x="213487" y="0"/>
                    <a:pt x="476758" y="0"/>
                  </a:cubicBezTo>
                  <a:cubicBezTo>
                    <a:pt x="740029" y="0"/>
                    <a:pt x="953516" y="213487"/>
                    <a:pt x="953516" y="476758"/>
                  </a:cubicBezTo>
                  <a:cubicBezTo>
                    <a:pt x="953516" y="740029"/>
                    <a:pt x="740029" y="953516"/>
                    <a:pt x="476758" y="953516"/>
                  </a:cubicBezTo>
                  <a:cubicBezTo>
                    <a:pt x="213487" y="953516"/>
                    <a:pt x="0" y="740029"/>
                    <a:pt x="0" y="476758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88269" y="5133231"/>
            <a:ext cx="321766" cy="402134"/>
            <a:chOff x="0" y="0"/>
            <a:chExt cx="429022" cy="53617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29006" cy="536194"/>
            </a:xfrm>
            <a:custGeom>
              <a:avLst/>
              <a:gdLst/>
              <a:ahLst/>
              <a:cxnLst/>
              <a:rect l="l" t="t" r="r" b="b"/>
              <a:pathLst>
                <a:path w="429006" h="536194">
                  <a:moveTo>
                    <a:pt x="0" y="0"/>
                  </a:moveTo>
                  <a:lnTo>
                    <a:pt x="429006" y="0"/>
                  </a:lnTo>
                  <a:lnTo>
                    <a:pt x="429006" y="536194"/>
                  </a:lnTo>
                  <a:lnTo>
                    <a:pt x="0" y="53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5" r="-589" b="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191666" y="5920680"/>
            <a:ext cx="2979688" cy="38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Project Name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1666" y="6340822"/>
            <a:ext cx="7594847" cy="4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AI Safety System for Space Stations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63062" y="4738539"/>
            <a:ext cx="8071545" cy="2326779"/>
            <a:chOff x="0" y="0"/>
            <a:chExt cx="10762060" cy="31023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61980" cy="3102356"/>
            </a:xfrm>
            <a:custGeom>
              <a:avLst/>
              <a:gdLst/>
              <a:ahLst/>
              <a:cxnLst/>
              <a:rect l="l" t="t" r="r" b="b"/>
              <a:pathLst>
                <a:path w="10761980" h="3102356"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10714355" y="0"/>
                  </a:lnTo>
                  <a:cubicBezTo>
                    <a:pt x="10740644" y="0"/>
                    <a:pt x="10761980" y="21336"/>
                    <a:pt x="10761980" y="47625"/>
                  </a:cubicBezTo>
                  <a:lnTo>
                    <a:pt x="10761980" y="3054731"/>
                  </a:lnTo>
                  <a:cubicBezTo>
                    <a:pt x="10761980" y="3081020"/>
                    <a:pt x="10740644" y="3102356"/>
                    <a:pt x="10714355" y="3102356"/>
                  </a:cubicBezTo>
                  <a:lnTo>
                    <a:pt x="47625" y="3102356"/>
                  </a:lnTo>
                  <a:cubicBezTo>
                    <a:pt x="21336" y="3102356"/>
                    <a:pt x="0" y="3081020"/>
                    <a:pt x="0" y="3054731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501336" y="4976812"/>
            <a:ext cx="715119" cy="715119"/>
            <a:chOff x="0" y="0"/>
            <a:chExt cx="953492" cy="9534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53516" cy="953516"/>
            </a:xfrm>
            <a:custGeom>
              <a:avLst/>
              <a:gdLst/>
              <a:ahLst/>
              <a:cxnLst/>
              <a:rect l="l" t="t" r="r" b="b"/>
              <a:pathLst>
                <a:path w="953516" h="953516">
                  <a:moveTo>
                    <a:pt x="0" y="476758"/>
                  </a:moveTo>
                  <a:cubicBezTo>
                    <a:pt x="0" y="213487"/>
                    <a:pt x="213487" y="0"/>
                    <a:pt x="476758" y="0"/>
                  </a:cubicBezTo>
                  <a:cubicBezTo>
                    <a:pt x="740029" y="0"/>
                    <a:pt x="953516" y="213487"/>
                    <a:pt x="953516" y="476758"/>
                  </a:cubicBezTo>
                  <a:cubicBezTo>
                    <a:pt x="953516" y="740029"/>
                    <a:pt x="740029" y="953516"/>
                    <a:pt x="476758" y="953516"/>
                  </a:cubicBezTo>
                  <a:cubicBezTo>
                    <a:pt x="213487" y="953516"/>
                    <a:pt x="0" y="740029"/>
                    <a:pt x="0" y="476758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697939" y="5133231"/>
            <a:ext cx="321766" cy="402134"/>
            <a:chOff x="0" y="0"/>
            <a:chExt cx="429022" cy="53617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429006" cy="536194"/>
            </a:xfrm>
            <a:custGeom>
              <a:avLst/>
              <a:gdLst/>
              <a:ahLst/>
              <a:cxnLst/>
              <a:rect l="l" t="t" r="r" b="b"/>
              <a:pathLst>
                <a:path w="429006" h="536194">
                  <a:moveTo>
                    <a:pt x="0" y="0"/>
                  </a:moveTo>
                  <a:lnTo>
                    <a:pt x="429006" y="0"/>
                  </a:lnTo>
                  <a:lnTo>
                    <a:pt x="429006" y="536194"/>
                  </a:lnTo>
                  <a:lnTo>
                    <a:pt x="0" y="53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85" r="-589" b="2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9501336" y="5920680"/>
            <a:ext cx="2979688" cy="38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Hackathon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01336" y="6340822"/>
            <a:ext cx="7594997" cy="4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HackWithHyderabad Hackathon 2025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53392" y="7303591"/>
            <a:ext cx="8071396" cy="2326779"/>
            <a:chOff x="0" y="0"/>
            <a:chExt cx="10761862" cy="31023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61853" cy="3102356"/>
            </a:xfrm>
            <a:custGeom>
              <a:avLst/>
              <a:gdLst/>
              <a:ahLst/>
              <a:cxnLst/>
              <a:rect l="l" t="t" r="r" b="b"/>
              <a:pathLst>
                <a:path w="10761853" h="3102356"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10714228" y="0"/>
                  </a:lnTo>
                  <a:cubicBezTo>
                    <a:pt x="10740517" y="0"/>
                    <a:pt x="10761853" y="21336"/>
                    <a:pt x="10761853" y="47625"/>
                  </a:cubicBezTo>
                  <a:lnTo>
                    <a:pt x="10761853" y="3054731"/>
                  </a:lnTo>
                  <a:cubicBezTo>
                    <a:pt x="10761853" y="3081020"/>
                    <a:pt x="10740517" y="3102356"/>
                    <a:pt x="10714228" y="3102356"/>
                  </a:cubicBezTo>
                  <a:lnTo>
                    <a:pt x="47625" y="3102356"/>
                  </a:lnTo>
                  <a:cubicBezTo>
                    <a:pt x="21336" y="3102356"/>
                    <a:pt x="0" y="3081020"/>
                    <a:pt x="0" y="3054731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191666" y="7541865"/>
            <a:ext cx="715119" cy="715119"/>
            <a:chOff x="0" y="0"/>
            <a:chExt cx="953492" cy="95349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3516" cy="953516"/>
            </a:xfrm>
            <a:custGeom>
              <a:avLst/>
              <a:gdLst/>
              <a:ahLst/>
              <a:cxnLst/>
              <a:rect l="l" t="t" r="r" b="b"/>
              <a:pathLst>
                <a:path w="953516" h="953516">
                  <a:moveTo>
                    <a:pt x="0" y="476758"/>
                  </a:moveTo>
                  <a:cubicBezTo>
                    <a:pt x="0" y="213487"/>
                    <a:pt x="213487" y="0"/>
                    <a:pt x="476758" y="0"/>
                  </a:cubicBezTo>
                  <a:cubicBezTo>
                    <a:pt x="740029" y="0"/>
                    <a:pt x="953516" y="213487"/>
                    <a:pt x="953516" y="476758"/>
                  </a:cubicBezTo>
                  <a:cubicBezTo>
                    <a:pt x="953516" y="740029"/>
                    <a:pt x="740029" y="953516"/>
                    <a:pt x="476758" y="953516"/>
                  </a:cubicBezTo>
                  <a:cubicBezTo>
                    <a:pt x="213487" y="953516"/>
                    <a:pt x="0" y="740029"/>
                    <a:pt x="0" y="476758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388269" y="7698284"/>
            <a:ext cx="321766" cy="402134"/>
            <a:chOff x="0" y="0"/>
            <a:chExt cx="429022" cy="536178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429006" cy="536194"/>
            </a:xfrm>
            <a:custGeom>
              <a:avLst/>
              <a:gdLst/>
              <a:ahLst/>
              <a:cxnLst/>
              <a:rect l="l" t="t" r="r" b="b"/>
              <a:pathLst>
                <a:path w="429006" h="536194">
                  <a:moveTo>
                    <a:pt x="0" y="0"/>
                  </a:moveTo>
                  <a:lnTo>
                    <a:pt x="429006" y="0"/>
                  </a:lnTo>
                  <a:lnTo>
                    <a:pt x="429006" y="536194"/>
                  </a:lnTo>
                  <a:lnTo>
                    <a:pt x="0" y="53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85" r="-589" b="2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1191666" y="8485734"/>
            <a:ext cx="2979688" cy="38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Team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1666" y="8905875"/>
            <a:ext cx="7594847" cy="4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Nerds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63062" y="7303591"/>
            <a:ext cx="8071545" cy="2326779"/>
            <a:chOff x="0" y="0"/>
            <a:chExt cx="10762060" cy="31023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61980" cy="3102356"/>
            </a:xfrm>
            <a:custGeom>
              <a:avLst/>
              <a:gdLst/>
              <a:ahLst/>
              <a:cxnLst/>
              <a:rect l="l" t="t" r="r" b="b"/>
              <a:pathLst>
                <a:path w="10761980" h="3102356"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10714355" y="0"/>
                  </a:lnTo>
                  <a:cubicBezTo>
                    <a:pt x="10740644" y="0"/>
                    <a:pt x="10761980" y="21336"/>
                    <a:pt x="10761980" y="47625"/>
                  </a:cubicBezTo>
                  <a:lnTo>
                    <a:pt x="10761980" y="3054731"/>
                  </a:lnTo>
                  <a:cubicBezTo>
                    <a:pt x="10761980" y="3081020"/>
                    <a:pt x="10740644" y="3102356"/>
                    <a:pt x="10714355" y="3102356"/>
                  </a:cubicBezTo>
                  <a:lnTo>
                    <a:pt x="47625" y="3102356"/>
                  </a:lnTo>
                  <a:cubicBezTo>
                    <a:pt x="21336" y="3102356"/>
                    <a:pt x="0" y="3081020"/>
                    <a:pt x="0" y="3054731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9501336" y="7541865"/>
            <a:ext cx="715119" cy="715119"/>
            <a:chOff x="0" y="0"/>
            <a:chExt cx="953492" cy="95349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53516" cy="953516"/>
            </a:xfrm>
            <a:custGeom>
              <a:avLst/>
              <a:gdLst/>
              <a:ahLst/>
              <a:cxnLst/>
              <a:rect l="l" t="t" r="r" b="b"/>
              <a:pathLst>
                <a:path w="953516" h="953516">
                  <a:moveTo>
                    <a:pt x="0" y="476758"/>
                  </a:moveTo>
                  <a:cubicBezTo>
                    <a:pt x="0" y="213487"/>
                    <a:pt x="213487" y="0"/>
                    <a:pt x="476758" y="0"/>
                  </a:cubicBezTo>
                  <a:cubicBezTo>
                    <a:pt x="740029" y="0"/>
                    <a:pt x="953516" y="213487"/>
                    <a:pt x="953516" y="476758"/>
                  </a:cubicBezTo>
                  <a:cubicBezTo>
                    <a:pt x="953516" y="740029"/>
                    <a:pt x="740029" y="953516"/>
                    <a:pt x="476758" y="953516"/>
                  </a:cubicBezTo>
                  <a:cubicBezTo>
                    <a:pt x="213487" y="953516"/>
                    <a:pt x="0" y="740029"/>
                    <a:pt x="0" y="476758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9697939" y="7698284"/>
            <a:ext cx="321766" cy="402134"/>
            <a:chOff x="0" y="0"/>
            <a:chExt cx="429022" cy="536178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429006" cy="536194"/>
            </a:xfrm>
            <a:custGeom>
              <a:avLst/>
              <a:gdLst/>
              <a:ahLst/>
              <a:cxnLst/>
              <a:rect l="l" t="t" r="r" b="b"/>
              <a:pathLst>
                <a:path w="429006" h="536194">
                  <a:moveTo>
                    <a:pt x="0" y="0"/>
                  </a:moveTo>
                  <a:lnTo>
                    <a:pt x="429006" y="0"/>
                  </a:lnTo>
                  <a:lnTo>
                    <a:pt x="429006" y="536194"/>
                  </a:lnTo>
                  <a:lnTo>
                    <a:pt x="0" y="536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85" r="-589" b="2"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9501336" y="8485734"/>
            <a:ext cx="2979688" cy="38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Members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01336" y="8905875"/>
            <a:ext cx="7594997" cy="48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Sreenikethan, Siddharth, Nandan, Sai Krishna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2634555"/>
            <a:ext cx="9445526" cy="156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The Challenge: Astronaut Safety in Space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480620"/>
            <a:ext cx="9445526" cy="128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In the high-stakes environment of a space station, astronaut safety is paramount. Current manual inspection methods for tracking critical safety equipment and identifying potential hazards are prone to human error and are often inefficient.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950446"/>
            <a:ext cx="9445526" cy="16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Given the complex, zero-gravity environment, the risk of misplaced tools or floating debris is a constant threat. This challenge addresses the need for an automated, reliable system to monitor the station's interior and provide continuous surveillance to mitigate these risks.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1423839"/>
            <a:ext cx="9445526" cy="156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Our Solution: AI-Powered Monitoring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2238" y="3365152"/>
            <a:ext cx="1240334" cy="1826270"/>
            <a:chOff x="0" y="0"/>
            <a:chExt cx="1653778" cy="243502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653794" cy="2434971"/>
            </a:xfrm>
            <a:custGeom>
              <a:avLst/>
              <a:gdLst/>
              <a:ahLst/>
              <a:cxnLst/>
              <a:rect l="l" t="t" r="r" b="b"/>
              <a:pathLst>
                <a:path w="1653794" h="2434971">
                  <a:moveTo>
                    <a:pt x="0" y="0"/>
                  </a:moveTo>
                  <a:lnTo>
                    <a:pt x="1653794" y="0"/>
                  </a:lnTo>
                  <a:lnTo>
                    <a:pt x="1653794" y="2434971"/>
                  </a:lnTo>
                  <a:lnTo>
                    <a:pt x="0" y="243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53" b="-15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2480519" y="3371297"/>
            <a:ext cx="3499694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dirty="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AI-Powered Monitoring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0519" y="4054376"/>
            <a:ext cx="7957245" cy="88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An AI-driven object detection system acts as a "digital safety officer" for the space station.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2238" y="5191422"/>
            <a:ext cx="1240334" cy="1826270"/>
            <a:chOff x="0" y="0"/>
            <a:chExt cx="1653778" cy="243502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653794" cy="2434971"/>
            </a:xfrm>
            <a:custGeom>
              <a:avLst/>
              <a:gdLst/>
              <a:ahLst/>
              <a:cxnLst/>
              <a:rect l="l" t="t" r="r" b="b"/>
              <a:pathLst>
                <a:path w="1653794" h="2434971">
                  <a:moveTo>
                    <a:pt x="0" y="0"/>
                  </a:moveTo>
                  <a:lnTo>
                    <a:pt x="1653794" y="0"/>
                  </a:lnTo>
                  <a:lnTo>
                    <a:pt x="1653794" y="2434971"/>
                  </a:lnTo>
                  <a:lnTo>
                    <a:pt x="0" y="243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53" b="-155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480519" y="5439370"/>
            <a:ext cx="3101131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Real-time Detection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80519" y="5880646"/>
            <a:ext cx="7957245" cy="88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Utilizes onboard camera feeds for instant detection and classification of vital safety equipment.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92238" y="7017692"/>
            <a:ext cx="1240334" cy="1826270"/>
            <a:chOff x="0" y="0"/>
            <a:chExt cx="1653778" cy="243502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653794" cy="2434971"/>
            </a:xfrm>
            <a:custGeom>
              <a:avLst/>
              <a:gdLst/>
              <a:ahLst/>
              <a:cxnLst/>
              <a:rect l="l" t="t" r="r" b="b"/>
              <a:pathLst>
                <a:path w="1653794" h="2434971">
                  <a:moveTo>
                    <a:pt x="0" y="0"/>
                  </a:moveTo>
                  <a:lnTo>
                    <a:pt x="1653794" y="0"/>
                  </a:lnTo>
                  <a:lnTo>
                    <a:pt x="1653794" y="2434971"/>
                  </a:lnTo>
                  <a:lnTo>
                    <a:pt x="0" y="243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53" b="-155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480519" y="7265640"/>
            <a:ext cx="3101131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Proactive Safety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80519" y="7706916"/>
            <a:ext cx="7957245" cy="88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Moves beyond manual checks to offer automated surveillance, enhancing crew safety and operational efficiency.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300990"/>
            <a:chOff x="0" y="0"/>
            <a:chExt cx="9144000" cy="13734653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34669"/>
            </a:xfrm>
            <a:custGeom>
              <a:avLst/>
              <a:gdLst/>
              <a:ahLst/>
              <a:cxnLst/>
              <a:rect l="l" t="t" r="r" b="b"/>
              <a:pathLst>
                <a:path w="9144000" h="13734669">
                  <a:moveTo>
                    <a:pt x="0" y="0"/>
                  </a:moveTo>
                  <a:lnTo>
                    <a:pt x="9144000" y="0"/>
                  </a:lnTo>
                  <a:lnTo>
                    <a:pt x="9144000" y="13734669"/>
                  </a:lnTo>
                  <a:lnTo>
                    <a:pt x="0" y="13734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" r="-2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81657" y="587128"/>
            <a:ext cx="9666685" cy="139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Key Applications of the AI Safety System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67370" y="2299990"/>
            <a:ext cx="9695260" cy="1708397"/>
            <a:chOff x="0" y="0"/>
            <a:chExt cx="12927013" cy="2277863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12888849" cy="2239772"/>
            </a:xfrm>
            <a:custGeom>
              <a:avLst/>
              <a:gdLst/>
              <a:ahLst/>
              <a:cxnLst/>
              <a:rect l="l" t="t" r="r" b="b"/>
              <a:pathLst>
                <a:path w="12888849" h="2239772">
                  <a:moveTo>
                    <a:pt x="0" y="182880"/>
                  </a:moveTo>
                  <a:cubicBezTo>
                    <a:pt x="0" y="81915"/>
                    <a:pt x="83058" y="0"/>
                    <a:pt x="185420" y="0"/>
                  </a:cubicBezTo>
                  <a:lnTo>
                    <a:pt x="12703429" y="0"/>
                  </a:lnTo>
                  <a:cubicBezTo>
                    <a:pt x="12805791" y="0"/>
                    <a:pt x="12888849" y="81915"/>
                    <a:pt x="12888849" y="182880"/>
                  </a:cubicBezTo>
                  <a:lnTo>
                    <a:pt x="12888849" y="2056892"/>
                  </a:lnTo>
                  <a:cubicBezTo>
                    <a:pt x="12888849" y="2157857"/>
                    <a:pt x="12805791" y="2239772"/>
                    <a:pt x="12703429" y="2239772"/>
                  </a:cubicBezTo>
                  <a:lnTo>
                    <a:pt x="185420" y="2239772"/>
                  </a:lnTo>
                  <a:cubicBezTo>
                    <a:pt x="83058" y="2239772"/>
                    <a:pt x="0" y="2157857"/>
                    <a:pt x="0" y="2056892"/>
                  </a:cubicBezTo>
                  <a:close/>
                </a:path>
              </a:pathLst>
            </a:custGeom>
            <a:solidFill>
              <a:srgbClr val="212326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2926949" cy="2277872"/>
            </a:xfrm>
            <a:custGeom>
              <a:avLst/>
              <a:gdLst/>
              <a:ahLst/>
              <a:cxnLst/>
              <a:rect l="l" t="t" r="r" b="b"/>
              <a:pathLst>
                <a:path w="12926949" h="2277872">
                  <a:moveTo>
                    <a:pt x="0" y="201930"/>
                  </a:moveTo>
                  <a:cubicBezTo>
                    <a:pt x="0" y="90170"/>
                    <a:pt x="91821" y="0"/>
                    <a:pt x="204470" y="0"/>
                  </a:cubicBezTo>
                  <a:lnTo>
                    <a:pt x="12722479" y="0"/>
                  </a:lnTo>
                  <a:lnTo>
                    <a:pt x="12722479" y="19050"/>
                  </a:lnTo>
                  <a:lnTo>
                    <a:pt x="12722479" y="0"/>
                  </a:lnTo>
                  <a:cubicBezTo>
                    <a:pt x="12835128" y="0"/>
                    <a:pt x="12926949" y="90170"/>
                    <a:pt x="12926949" y="201930"/>
                  </a:cubicBezTo>
                  <a:lnTo>
                    <a:pt x="12907899" y="201930"/>
                  </a:lnTo>
                  <a:lnTo>
                    <a:pt x="12926949" y="201930"/>
                  </a:lnTo>
                  <a:lnTo>
                    <a:pt x="12926949" y="2075942"/>
                  </a:lnTo>
                  <a:lnTo>
                    <a:pt x="12907899" y="2075942"/>
                  </a:lnTo>
                  <a:lnTo>
                    <a:pt x="12926949" y="2075942"/>
                  </a:lnTo>
                  <a:cubicBezTo>
                    <a:pt x="12926949" y="2187702"/>
                    <a:pt x="12835128" y="2277872"/>
                    <a:pt x="12722479" y="2277872"/>
                  </a:cubicBezTo>
                  <a:lnTo>
                    <a:pt x="12722479" y="2258822"/>
                  </a:lnTo>
                  <a:lnTo>
                    <a:pt x="12722479" y="2277872"/>
                  </a:lnTo>
                  <a:lnTo>
                    <a:pt x="204470" y="2277872"/>
                  </a:lnTo>
                  <a:lnTo>
                    <a:pt x="204470" y="2258822"/>
                  </a:lnTo>
                  <a:lnTo>
                    <a:pt x="204470" y="2277872"/>
                  </a:lnTo>
                  <a:cubicBezTo>
                    <a:pt x="91821" y="2277872"/>
                    <a:pt x="0" y="2187702"/>
                    <a:pt x="0" y="207594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75942"/>
                  </a:lnTo>
                  <a:lnTo>
                    <a:pt x="19050" y="2075942"/>
                  </a:lnTo>
                  <a:lnTo>
                    <a:pt x="38100" y="2075942"/>
                  </a:lnTo>
                  <a:cubicBezTo>
                    <a:pt x="38100" y="2166112"/>
                    <a:pt x="112395" y="2239772"/>
                    <a:pt x="204470" y="2239772"/>
                  </a:cubicBezTo>
                  <a:lnTo>
                    <a:pt x="12722479" y="2239772"/>
                  </a:lnTo>
                  <a:cubicBezTo>
                    <a:pt x="12814681" y="2239772"/>
                    <a:pt x="12888849" y="2166112"/>
                    <a:pt x="12888849" y="2075942"/>
                  </a:cubicBezTo>
                  <a:lnTo>
                    <a:pt x="12888849" y="201930"/>
                  </a:lnTo>
                  <a:cubicBezTo>
                    <a:pt x="12888849" y="111760"/>
                    <a:pt x="12814554" y="38100"/>
                    <a:pt x="12722479" y="38100"/>
                  </a:cubicBezTo>
                  <a:lnTo>
                    <a:pt x="204470" y="38100"/>
                  </a:lnTo>
                  <a:lnTo>
                    <a:pt x="204470" y="19050"/>
                  </a:lnTo>
                  <a:lnTo>
                    <a:pt x="204470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53082" y="2314278"/>
            <a:ext cx="114300" cy="1679822"/>
            <a:chOff x="0" y="0"/>
            <a:chExt cx="152400" cy="22397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2400" cy="2239772"/>
            </a:xfrm>
            <a:custGeom>
              <a:avLst/>
              <a:gdLst/>
              <a:ahLst/>
              <a:cxnLst/>
              <a:rect l="l" t="t" r="r" b="b"/>
              <a:pathLst>
                <a:path w="152400" h="2239772">
                  <a:moveTo>
                    <a:pt x="0" y="44069"/>
                  </a:moveTo>
                  <a:cubicBezTo>
                    <a:pt x="0" y="19685"/>
                    <a:pt x="19685" y="0"/>
                    <a:pt x="44069" y="0"/>
                  </a:cubicBezTo>
                  <a:lnTo>
                    <a:pt x="108331" y="0"/>
                  </a:lnTo>
                  <a:cubicBezTo>
                    <a:pt x="132715" y="0"/>
                    <a:pt x="152400" y="19685"/>
                    <a:pt x="152400" y="44069"/>
                  </a:cubicBezTo>
                  <a:lnTo>
                    <a:pt x="152400" y="2195703"/>
                  </a:lnTo>
                  <a:cubicBezTo>
                    <a:pt x="152400" y="2220087"/>
                    <a:pt x="132715" y="2239772"/>
                    <a:pt x="108331" y="2239772"/>
                  </a:cubicBezTo>
                  <a:lnTo>
                    <a:pt x="44069" y="2239772"/>
                  </a:lnTo>
                  <a:cubicBezTo>
                    <a:pt x="19685" y="2239772"/>
                    <a:pt x="0" y="2220087"/>
                    <a:pt x="0" y="2195703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16372" y="2553741"/>
            <a:ext cx="2755552" cy="3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Astronaut Safety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6372" y="2954239"/>
            <a:ext cx="9082980" cy="79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Automatically detects misplaced tools or floating objects that could harm astronauts or damage equipment.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67370" y="4200228"/>
            <a:ext cx="9695260" cy="1708397"/>
            <a:chOff x="0" y="0"/>
            <a:chExt cx="12927013" cy="2277863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12888849" cy="2239772"/>
            </a:xfrm>
            <a:custGeom>
              <a:avLst/>
              <a:gdLst/>
              <a:ahLst/>
              <a:cxnLst/>
              <a:rect l="l" t="t" r="r" b="b"/>
              <a:pathLst>
                <a:path w="12888849" h="2239772">
                  <a:moveTo>
                    <a:pt x="0" y="182880"/>
                  </a:moveTo>
                  <a:cubicBezTo>
                    <a:pt x="0" y="81915"/>
                    <a:pt x="83058" y="0"/>
                    <a:pt x="185420" y="0"/>
                  </a:cubicBezTo>
                  <a:lnTo>
                    <a:pt x="12703429" y="0"/>
                  </a:lnTo>
                  <a:cubicBezTo>
                    <a:pt x="12805791" y="0"/>
                    <a:pt x="12888849" y="81915"/>
                    <a:pt x="12888849" y="182880"/>
                  </a:cubicBezTo>
                  <a:lnTo>
                    <a:pt x="12888849" y="2056892"/>
                  </a:lnTo>
                  <a:cubicBezTo>
                    <a:pt x="12888849" y="2157857"/>
                    <a:pt x="12805791" y="2239772"/>
                    <a:pt x="12703429" y="2239772"/>
                  </a:cubicBezTo>
                  <a:lnTo>
                    <a:pt x="185420" y="2239772"/>
                  </a:lnTo>
                  <a:cubicBezTo>
                    <a:pt x="83058" y="2239772"/>
                    <a:pt x="0" y="2157857"/>
                    <a:pt x="0" y="2056892"/>
                  </a:cubicBezTo>
                  <a:close/>
                </a:path>
              </a:pathLst>
            </a:custGeom>
            <a:solidFill>
              <a:srgbClr val="21232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926949" cy="2277872"/>
            </a:xfrm>
            <a:custGeom>
              <a:avLst/>
              <a:gdLst/>
              <a:ahLst/>
              <a:cxnLst/>
              <a:rect l="l" t="t" r="r" b="b"/>
              <a:pathLst>
                <a:path w="12926949" h="2277872">
                  <a:moveTo>
                    <a:pt x="0" y="201930"/>
                  </a:moveTo>
                  <a:cubicBezTo>
                    <a:pt x="0" y="90170"/>
                    <a:pt x="91821" y="0"/>
                    <a:pt x="204470" y="0"/>
                  </a:cubicBezTo>
                  <a:lnTo>
                    <a:pt x="12722479" y="0"/>
                  </a:lnTo>
                  <a:lnTo>
                    <a:pt x="12722479" y="19050"/>
                  </a:lnTo>
                  <a:lnTo>
                    <a:pt x="12722479" y="0"/>
                  </a:lnTo>
                  <a:cubicBezTo>
                    <a:pt x="12835128" y="0"/>
                    <a:pt x="12926949" y="90170"/>
                    <a:pt x="12926949" y="201930"/>
                  </a:cubicBezTo>
                  <a:lnTo>
                    <a:pt x="12907899" y="201930"/>
                  </a:lnTo>
                  <a:lnTo>
                    <a:pt x="12926949" y="201930"/>
                  </a:lnTo>
                  <a:lnTo>
                    <a:pt x="12926949" y="2075942"/>
                  </a:lnTo>
                  <a:lnTo>
                    <a:pt x="12907899" y="2075942"/>
                  </a:lnTo>
                  <a:lnTo>
                    <a:pt x="12926949" y="2075942"/>
                  </a:lnTo>
                  <a:cubicBezTo>
                    <a:pt x="12926949" y="2187702"/>
                    <a:pt x="12835128" y="2277872"/>
                    <a:pt x="12722479" y="2277872"/>
                  </a:cubicBezTo>
                  <a:lnTo>
                    <a:pt x="12722479" y="2258822"/>
                  </a:lnTo>
                  <a:lnTo>
                    <a:pt x="12722479" y="2277872"/>
                  </a:lnTo>
                  <a:lnTo>
                    <a:pt x="204470" y="2277872"/>
                  </a:lnTo>
                  <a:lnTo>
                    <a:pt x="204470" y="2258822"/>
                  </a:lnTo>
                  <a:lnTo>
                    <a:pt x="204470" y="2277872"/>
                  </a:lnTo>
                  <a:cubicBezTo>
                    <a:pt x="91821" y="2277872"/>
                    <a:pt x="0" y="2187702"/>
                    <a:pt x="0" y="207594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75942"/>
                  </a:lnTo>
                  <a:lnTo>
                    <a:pt x="19050" y="2075942"/>
                  </a:lnTo>
                  <a:lnTo>
                    <a:pt x="38100" y="2075942"/>
                  </a:lnTo>
                  <a:cubicBezTo>
                    <a:pt x="38100" y="2166112"/>
                    <a:pt x="112395" y="2239772"/>
                    <a:pt x="204470" y="2239772"/>
                  </a:cubicBezTo>
                  <a:lnTo>
                    <a:pt x="12722479" y="2239772"/>
                  </a:lnTo>
                  <a:cubicBezTo>
                    <a:pt x="12814681" y="2239772"/>
                    <a:pt x="12888849" y="2166112"/>
                    <a:pt x="12888849" y="2075942"/>
                  </a:cubicBezTo>
                  <a:lnTo>
                    <a:pt x="12888849" y="201930"/>
                  </a:lnTo>
                  <a:cubicBezTo>
                    <a:pt x="12888849" y="111760"/>
                    <a:pt x="12814554" y="38100"/>
                    <a:pt x="12722479" y="38100"/>
                  </a:cubicBezTo>
                  <a:lnTo>
                    <a:pt x="204470" y="38100"/>
                  </a:lnTo>
                  <a:lnTo>
                    <a:pt x="204470" y="19050"/>
                  </a:lnTo>
                  <a:lnTo>
                    <a:pt x="204470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53082" y="4214515"/>
            <a:ext cx="114300" cy="1679822"/>
            <a:chOff x="0" y="0"/>
            <a:chExt cx="152400" cy="22397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400" cy="2239772"/>
            </a:xfrm>
            <a:custGeom>
              <a:avLst/>
              <a:gdLst/>
              <a:ahLst/>
              <a:cxnLst/>
              <a:rect l="l" t="t" r="r" b="b"/>
              <a:pathLst>
                <a:path w="152400" h="2239772">
                  <a:moveTo>
                    <a:pt x="0" y="44069"/>
                  </a:moveTo>
                  <a:cubicBezTo>
                    <a:pt x="0" y="19685"/>
                    <a:pt x="19685" y="0"/>
                    <a:pt x="44069" y="0"/>
                  </a:cubicBezTo>
                  <a:lnTo>
                    <a:pt x="108331" y="0"/>
                  </a:lnTo>
                  <a:cubicBezTo>
                    <a:pt x="132715" y="0"/>
                    <a:pt x="152400" y="19685"/>
                    <a:pt x="152400" y="44069"/>
                  </a:cubicBezTo>
                  <a:lnTo>
                    <a:pt x="152400" y="2195703"/>
                  </a:lnTo>
                  <a:cubicBezTo>
                    <a:pt x="152400" y="2220087"/>
                    <a:pt x="132715" y="2239772"/>
                    <a:pt x="108331" y="2239772"/>
                  </a:cubicBezTo>
                  <a:lnTo>
                    <a:pt x="44069" y="2239772"/>
                  </a:lnTo>
                  <a:cubicBezTo>
                    <a:pt x="19685" y="2239772"/>
                    <a:pt x="0" y="2220087"/>
                    <a:pt x="0" y="2195703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16372" y="4453979"/>
            <a:ext cx="2755552" cy="35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Maintenance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6372" y="4854476"/>
            <a:ext cx="9082980" cy="79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Monitors critical infrastructure like the SafetySwitchPanel for proper status and any signs of damage.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67370" y="6100465"/>
            <a:ext cx="9695260" cy="1708397"/>
            <a:chOff x="0" y="0"/>
            <a:chExt cx="12927013" cy="2277863"/>
          </a:xfrm>
        </p:grpSpPr>
        <p:sp>
          <p:nvSpPr>
            <p:cNvPr id="26" name="Freeform 26"/>
            <p:cNvSpPr/>
            <p:nvPr/>
          </p:nvSpPr>
          <p:spPr>
            <a:xfrm>
              <a:off x="19050" y="19050"/>
              <a:ext cx="12888849" cy="2239772"/>
            </a:xfrm>
            <a:custGeom>
              <a:avLst/>
              <a:gdLst/>
              <a:ahLst/>
              <a:cxnLst/>
              <a:rect l="l" t="t" r="r" b="b"/>
              <a:pathLst>
                <a:path w="12888849" h="2239772">
                  <a:moveTo>
                    <a:pt x="0" y="182880"/>
                  </a:moveTo>
                  <a:cubicBezTo>
                    <a:pt x="0" y="81915"/>
                    <a:pt x="83058" y="0"/>
                    <a:pt x="185420" y="0"/>
                  </a:cubicBezTo>
                  <a:lnTo>
                    <a:pt x="12703429" y="0"/>
                  </a:lnTo>
                  <a:cubicBezTo>
                    <a:pt x="12805791" y="0"/>
                    <a:pt x="12888849" y="81915"/>
                    <a:pt x="12888849" y="182880"/>
                  </a:cubicBezTo>
                  <a:lnTo>
                    <a:pt x="12888849" y="2056892"/>
                  </a:lnTo>
                  <a:cubicBezTo>
                    <a:pt x="12888849" y="2157857"/>
                    <a:pt x="12805791" y="2239772"/>
                    <a:pt x="12703429" y="2239772"/>
                  </a:cubicBezTo>
                  <a:lnTo>
                    <a:pt x="185420" y="2239772"/>
                  </a:lnTo>
                  <a:cubicBezTo>
                    <a:pt x="83058" y="2239772"/>
                    <a:pt x="0" y="2157857"/>
                    <a:pt x="0" y="2056892"/>
                  </a:cubicBezTo>
                  <a:close/>
                </a:path>
              </a:pathLst>
            </a:custGeom>
            <a:solidFill>
              <a:srgbClr val="212326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2926949" cy="2277872"/>
            </a:xfrm>
            <a:custGeom>
              <a:avLst/>
              <a:gdLst/>
              <a:ahLst/>
              <a:cxnLst/>
              <a:rect l="l" t="t" r="r" b="b"/>
              <a:pathLst>
                <a:path w="12926949" h="2277872">
                  <a:moveTo>
                    <a:pt x="0" y="201930"/>
                  </a:moveTo>
                  <a:cubicBezTo>
                    <a:pt x="0" y="90170"/>
                    <a:pt x="91821" y="0"/>
                    <a:pt x="204470" y="0"/>
                  </a:cubicBezTo>
                  <a:lnTo>
                    <a:pt x="12722479" y="0"/>
                  </a:lnTo>
                  <a:lnTo>
                    <a:pt x="12722479" y="19050"/>
                  </a:lnTo>
                  <a:lnTo>
                    <a:pt x="12722479" y="0"/>
                  </a:lnTo>
                  <a:cubicBezTo>
                    <a:pt x="12835128" y="0"/>
                    <a:pt x="12926949" y="90170"/>
                    <a:pt x="12926949" y="201930"/>
                  </a:cubicBezTo>
                  <a:lnTo>
                    <a:pt x="12907899" y="201930"/>
                  </a:lnTo>
                  <a:lnTo>
                    <a:pt x="12926949" y="201930"/>
                  </a:lnTo>
                  <a:lnTo>
                    <a:pt x="12926949" y="2075942"/>
                  </a:lnTo>
                  <a:lnTo>
                    <a:pt x="12907899" y="2075942"/>
                  </a:lnTo>
                  <a:lnTo>
                    <a:pt x="12926949" y="2075942"/>
                  </a:lnTo>
                  <a:cubicBezTo>
                    <a:pt x="12926949" y="2187702"/>
                    <a:pt x="12835128" y="2277872"/>
                    <a:pt x="12722479" y="2277872"/>
                  </a:cubicBezTo>
                  <a:lnTo>
                    <a:pt x="12722479" y="2258822"/>
                  </a:lnTo>
                  <a:lnTo>
                    <a:pt x="12722479" y="2277872"/>
                  </a:lnTo>
                  <a:lnTo>
                    <a:pt x="204470" y="2277872"/>
                  </a:lnTo>
                  <a:lnTo>
                    <a:pt x="204470" y="2258822"/>
                  </a:lnTo>
                  <a:lnTo>
                    <a:pt x="204470" y="2277872"/>
                  </a:lnTo>
                  <a:cubicBezTo>
                    <a:pt x="91821" y="2277872"/>
                    <a:pt x="0" y="2187702"/>
                    <a:pt x="0" y="207594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75942"/>
                  </a:lnTo>
                  <a:lnTo>
                    <a:pt x="19050" y="2075942"/>
                  </a:lnTo>
                  <a:lnTo>
                    <a:pt x="38100" y="2075942"/>
                  </a:lnTo>
                  <a:cubicBezTo>
                    <a:pt x="38100" y="2166112"/>
                    <a:pt x="112395" y="2239772"/>
                    <a:pt x="204470" y="2239772"/>
                  </a:cubicBezTo>
                  <a:lnTo>
                    <a:pt x="12722479" y="2239772"/>
                  </a:lnTo>
                  <a:cubicBezTo>
                    <a:pt x="12814681" y="2239772"/>
                    <a:pt x="12888849" y="2166112"/>
                    <a:pt x="12888849" y="2075942"/>
                  </a:cubicBezTo>
                  <a:lnTo>
                    <a:pt x="12888849" y="201930"/>
                  </a:lnTo>
                  <a:cubicBezTo>
                    <a:pt x="12888849" y="111760"/>
                    <a:pt x="12814554" y="38100"/>
                    <a:pt x="12722479" y="38100"/>
                  </a:cubicBezTo>
                  <a:lnTo>
                    <a:pt x="204470" y="38100"/>
                  </a:lnTo>
                  <a:lnTo>
                    <a:pt x="204470" y="19050"/>
                  </a:lnTo>
                  <a:lnTo>
                    <a:pt x="204470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53082" y="6114752"/>
            <a:ext cx="114300" cy="1679822"/>
            <a:chOff x="0" y="0"/>
            <a:chExt cx="152400" cy="223976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2400" cy="2239772"/>
            </a:xfrm>
            <a:custGeom>
              <a:avLst/>
              <a:gdLst/>
              <a:ahLst/>
              <a:cxnLst/>
              <a:rect l="l" t="t" r="r" b="b"/>
              <a:pathLst>
                <a:path w="152400" h="2239772">
                  <a:moveTo>
                    <a:pt x="0" y="44069"/>
                  </a:moveTo>
                  <a:cubicBezTo>
                    <a:pt x="0" y="19685"/>
                    <a:pt x="19685" y="0"/>
                    <a:pt x="44069" y="0"/>
                  </a:cubicBezTo>
                  <a:lnTo>
                    <a:pt x="108331" y="0"/>
                  </a:lnTo>
                  <a:cubicBezTo>
                    <a:pt x="132715" y="0"/>
                    <a:pt x="152400" y="19685"/>
                    <a:pt x="152400" y="44069"/>
                  </a:cubicBezTo>
                  <a:lnTo>
                    <a:pt x="152400" y="2195703"/>
                  </a:lnTo>
                  <a:cubicBezTo>
                    <a:pt x="152400" y="2220087"/>
                    <a:pt x="132715" y="2239772"/>
                    <a:pt x="108331" y="2239772"/>
                  </a:cubicBezTo>
                  <a:lnTo>
                    <a:pt x="44069" y="2239772"/>
                  </a:lnTo>
                  <a:cubicBezTo>
                    <a:pt x="19685" y="2239772"/>
                    <a:pt x="0" y="2220087"/>
                    <a:pt x="0" y="2195703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216372" y="6354216"/>
            <a:ext cx="3079402" cy="35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Inventory Management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6372" y="6754714"/>
            <a:ext cx="9082980" cy="79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Provides automated tracking of essential items such as OxygenTank, FireExtinguisher, and FirstAidBox.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867370" y="8000702"/>
            <a:ext cx="9695260" cy="1708397"/>
            <a:chOff x="0" y="0"/>
            <a:chExt cx="12927013" cy="2277863"/>
          </a:xfrm>
        </p:grpSpPr>
        <p:sp>
          <p:nvSpPr>
            <p:cNvPr id="33" name="Freeform 33"/>
            <p:cNvSpPr/>
            <p:nvPr/>
          </p:nvSpPr>
          <p:spPr>
            <a:xfrm>
              <a:off x="19050" y="19050"/>
              <a:ext cx="12888849" cy="2239772"/>
            </a:xfrm>
            <a:custGeom>
              <a:avLst/>
              <a:gdLst/>
              <a:ahLst/>
              <a:cxnLst/>
              <a:rect l="l" t="t" r="r" b="b"/>
              <a:pathLst>
                <a:path w="12888849" h="2239772">
                  <a:moveTo>
                    <a:pt x="0" y="182880"/>
                  </a:moveTo>
                  <a:cubicBezTo>
                    <a:pt x="0" y="81915"/>
                    <a:pt x="83058" y="0"/>
                    <a:pt x="185420" y="0"/>
                  </a:cubicBezTo>
                  <a:lnTo>
                    <a:pt x="12703429" y="0"/>
                  </a:lnTo>
                  <a:cubicBezTo>
                    <a:pt x="12805791" y="0"/>
                    <a:pt x="12888849" y="81915"/>
                    <a:pt x="12888849" y="182880"/>
                  </a:cubicBezTo>
                  <a:lnTo>
                    <a:pt x="12888849" y="2056892"/>
                  </a:lnTo>
                  <a:cubicBezTo>
                    <a:pt x="12888849" y="2157857"/>
                    <a:pt x="12805791" y="2239772"/>
                    <a:pt x="12703429" y="2239772"/>
                  </a:cubicBezTo>
                  <a:lnTo>
                    <a:pt x="185420" y="2239772"/>
                  </a:lnTo>
                  <a:cubicBezTo>
                    <a:pt x="83058" y="2239772"/>
                    <a:pt x="0" y="2157857"/>
                    <a:pt x="0" y="2056892"/>
                  </a:cubicBezTo>
                  <a:close/>
                </a:path>
              </a:pathLst>
            </a:custGeom>
            <a:solidFill>
              <a:srgbClr val="212326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2926949" cy="2277872"/>
            </a:xfrm>
            <a:custGeom>
              <a:avLst/>
              <a:gdLst/>
              <a:ahLst/>
              <a:cxnLst/>
              <a:rect l="l" t="t" r="r" b="b"/>
              <a:pathLst>
                <a:path w="12926949" h="2277872">
                  <a:moveTo>
                    <a:pt x="0" y="201930"/>
                  </a:moveTo>
                  <a:cubicBezTo>
                    <a:pt x="0" y="90170"/>
                    <a:pt x="91821" y="0"/>
                    <a:pt x="204470" y="0"/>
                  </a:cubicBezTo>
                  <a:lnTo>
                    <a:pt x="12722479" y="0"/>
                  </a:lnTo>
                  <a:lnTo>
                    <a:pt x="12722479" y="19050"/>
                  </a:lnTo>
                  <a:lnTo>
                    <a:pt x="12722479" y="0"/>
                  </a:lnTo>
                  <a:cubicBezTo>
                    <a:pt x="12835128" y="0"/>
                    <a:pt x="12926949" y="90170"/>
                    <a:pt x="12926949" y="201930"/>
                  </a:cubicBezTo>
                  <a:lnTo>
                    <a:pt x="12907899" y="201930"/>
                  </a:lnTo>
                  <a:lnTo>
                    <a:pt x="12926949" y="201930"/>
                  </a:lnTo>
                  <a:lnTo>
                    <a:pt x="12926949" y="2075942"/>
                  </a:lnTo>
                  <a:lnTo>
                    <a:pt x="12907899" y="2075942"/>
                  </a:lnTo>
                  <a:lnTo>
                    <a:pt x="12926949" y="2075942"/>
                  </a:lnTo>
                  <a:cubicBezTo>
                    <a:pt x="12926949" y="2187702"/>
                    <a:pt x="12835128" y="2277872"/>
                    <a:pt x="12722479" y="2277872"/>
                  </a:cubicBezTo>
                  <a:lnTo>
                    <a:pt x="12722479" y="2258822"/>
                  </a:lnTo>
                  <a:lnTo>
                    <a:pt x="12722479" y="2277872"/>
                  </a:lnTo>
                  <a:lnTo>
                    <a:pt x="204470" y="2277872"/>
                  </a:lnTo>
                  <a:lnTo>
                    <a:pt x="204470" y="2258822"/>
                  </a:lnTo>
                  <a:lnTo>
                    <a:pt x="204470" y="2277872"/>
                  </a:lnTo>
                  <a:cubicBezTo>
                    <a:pt x="91821" y="2277872"/>
                    <a:pt x="0" y="2187702"/>
                    <a:pt x="0" y="2075942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075942"/>
                  </a:lnTo>
                  <a:lnTo>
                    <a:pt x="19050" y="2075942"/>
                  </a:lnTo>
                  <a:lnTo>
                    <a:pt x="38100" y="2075942"/>
                  </a:lnTo>
                  <a:cubicBezTo>
                    <a:pt x="38100" y="2166112"/>
                    <a:pt x="112395" y="2239772"/>
                    <a:pt x="204470" y="2239772"/>
                  </a:cubicBezTo>
                  <a:lnTo>
                    <a:pt x="12722479" y="2239772"/>
                  </a:lnTo>
                  <a:cubicBezTo>
                    <a:pt x="12814681" y="2239772"/>
                    <a:pt x="12888849" y="2166112"/>
                    <a:pt x="12888849" y="2075942"/>
                  </a:cubicBezTo>
                  <a:lnTo>
                    <a:pt x="12888849" y="201930"/>
                  </a:lnTo>
                  <a:cubicBezTo>
                    <a:pt x="12888849" y="111760"/>
                    <a:pt x="12814554" y="38100"/>
                    <a:pt x="12722479" y="38100"/>
                  </a:cubicBezTo>
                  <a:lnTo>
                    <a:pt x="204470" y="38100"/>
                  </a:lnTo>
                  <a:lnTo>
                    <a:pt x="204470" y="19050"/>
                  </a:lnTo>
                  <a:lnTo>
                    <a:pt x="204470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853082" y="8014990"/>
            <a:ext cx="114300" cy="1679822"/>
            <a:chOff x="0" y="0"/>
            <a:chExt cx="152400" cy="22397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400" cy="2239772"/>
            </a:xfrm>
            <a:custGeom>
              <a:avLst/>
              <a:gdLst/>
              <a:ahLst/>
              <a:cxnLst/>
              <a:rect l="l" t="t" r="r" b="b"/>
              <a:pathLst>
                <a:path w="152400" h="2239772">
                  <a:moveTo>
                    <a:pt x="0" y="44069"/>
                  </a:moveTo>
                  <a:cubicBezTo>
                    <a:pt x="0" y="19685"/>
                    <a:pt x="19685" y="0"/>
                    <a:pt x="44069" y="0"/>
                  </a:cubicBezTo>
                  <a:lnTo>
                    <a:pt x="108331" y="0"/>
                  </a:lnTo>
                  <a:cubicBezTo>
                    <a:pt x="132715" y="0"/>
                    <a:pt x="152400" y="19685"/>
                    <a:pt x="152400" y="44069"/>
                  </a:cubicBezTo>
                  <a:lnTo>
                    <a:pt x="152400" y="2195703"/>
                  </a:lnTo>
                  <a:cubicBezTo>
                    <a:pt x="152400" y="2220087"/>
                    <a:pt x="132715" y="2239772"/>
                    <a:pt x="108331" y="2239772"/>
                  </a:cubicBezTo>
                  <a:lnTo>
                    <a:pt x="44069" y="2239772"/>
                  </a:lnTo>
                  <a:cubicBezTo>
                    <a:pt x="19685" y="2239772"/>
                    <a:pt x="0" y="2220087"/>
                    <a:pt x="0" y="2195703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216372" y="8254454"/>
            <a:ext cx="2932807" cy="354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Emergency Readiness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16372" y="8654951"/>
            <a:ext cx="9082980" cy="79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Instantly identifies the location of emergency gear and alarms, ensuring a rapid response in a crisis.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25537" y="479672"/>
            <a:ext cx="10629602" cy="5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dirty="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Use Case Scenario: Preventing a Floating Hazard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4944" y="1633238"/>
            <a:ext cx="2267545" cy="28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dirty="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The 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52821" y="2264276"/>
            <a:ext cx="8197155" cy="55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An astronaut performing maintenance near a </a:t>
            </a:r>
            <a:r>
              <a:rPr lang="en-US" sz="1375" b="1" dirty="0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Safety Switch Panel</a:t>
            </a:r>
            <a:r>
              <a:rPr lang="en-US" sz="1375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accidentally detaches their </a:t>
            </a:r>
            <a:r>
              <a:rPr lang="en-US" sz="1375" b="1" dirty="0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Emergency Phone</a:t>
            </a:r>
            <a:r>
              <a:rPr lang="en-US" sz="1375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, which begins to float towards a critical system.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68684" y="1876235"/>
            <a:ext cx="8197155" cy="8197155"/>
            <a:chOff x="0" y="0"/>
            <a:chExt cx="10929540" cy="1092954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929493" cy="10929493"/>
            </a:xfrm>
            <a:custGeom>
              <a:avLst/>
              <a:gdLst/>
              <a:ahLst/>
              <a:cxnLst/>
              <a:rect l="l" t="t" r="r" b="b"/>
              <a:pathLst>
                <a:path w="10929493" h="10929493">
                  <a:moveTo>
                    <a:pt x="0" y="0"/>
                  </a:moveTo>
                  <a:lnTo>
                    <a:pt x="10929493" y="0"/>
                  </a:lnTo>
                  <a:lnTo>
                    <a:pt x="10929493" y="10929493"/>
                  </a:lnTo>
                  <a:lnTo>
                    <a:pt x="0" y="10929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9589692" y="3479182"/>
            <a:ext cx="219357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dirty="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The System's Role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6919" y="3970130"/>
            <a:ext cx="8197155" cy="261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1375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Onboard cameras immediately detect the object as an Emergency Phone.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79713" y="4409352"/>
            <a:ext cx="8197155" cy="36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1375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The AI system classifies it and pinpoints its exact location and trajectory.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48194" y="5064975"/>
            <a:ext cx="2267545" cy="28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dirty="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The 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6919" y="5501022"/>
            <a:ext cx="8197155" cy="55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1375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 real-time visual alert is sent to the astronaut’s display, showing the Emergency Phone’s position and identifying it as a floating hazard.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06751" y="6294126"/>
            <a:ext cx="8197155" cy="65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1375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The system logs the event for inventory and future analysis, confirming the presence of all critical items.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8194" y="6972300"/>
            <a:ext cx="8197155" cy="36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dirty="0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This quick, automated intervention prevents potential damage and saves valuable time.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8340"/>
            <a:chOff x="0" y="0"/>
            <a:chExt cx="9144000" cy="1371778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7778"/>
            </a:xfrm>
            <a:custGeom>
              <a:avLst/>
              <a:gdLst/>
              <a:ahLst/>
              <a:cxnLst/>
              <a:rect l="l" t="t" r="r" b="b"/>
              <a:pathLst>
                <a:path w="9144000" h="13717778">
                  <a:moveTo>
                    <a:pt x="0" y="0"/>
                  </a:moveTo>
                  <a:lnTo>
                    <a:pt x="9144000" y="0"/>
                  </a:lnTo>
                  <a:lnTo>
                    <a:pt x="9144000" y="13717778"/>
                  </a:lnTo>
                  <a:lnTo>
                    <a:pt x="0" y="13717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" r="-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57709" y="629841"/>
            <a:ext cx="9514582" cy="152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Key Benefits of Our AI Safety System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57709" y="2513856"/>
            <a:ext cx="957709" cy="1436637"/>
            <a:chOff x="0" y="0"/>
            <a:chExt cx="1276945" cy="19155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6858" cy="1915414"/>
            </a:xfrm>
            <a:custGeom>
              <a:avLst/>
              <a:gdLst/>
              <a:ahLst/>
              <a:cxnLst/>
              <a:rect l="l" t="t" r="r" b="b"/>
              <a:pathLst>
                <a:path w="1276858" h="1915414">
                  <a:moveTo>
                    <a:pt x="0" y="638429"/>
                  </a:moveTo>
                  <a:cubicBezTo>
                    <a:pt x="0" y="285877"/>
                    <a:pt x="285877" y="0"/>
                    <a:pt x="638429" y="0"/>
                  </a:cubicBezTo>
                  <a:cubicBezTo>
                    <a:pt x="990981" y="0"/>
                    <a:pt x="1276858" y="285877"/>
                    <a:pt x="1276858" y="638429"/>
                  </a:cubicBezTo>
                  <a:lnTo>
                    <a:pt x="1276858" y="1276985"/>
                  </a:lnTo>
                  <a:cubicBezTo>
                    <a:pt x="1276858" y="1629664"/>
                    <a:pt x="990981" y="1915414"/>
                    <a:pt x="638429" y="1915414"/>
                  </a:cubicBezTo>
                  <a:cubicBezTo>
                    <a:pt x="285877" y="1915414"/>
                    <a:pt x="0" y="1629664"/>
                    <a:pt x="0" y="1276985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57002" y="3007667"/>
            <a:ext cx="359122" cy="448865"/>
            <a:chOff x="0" y="0"/>
            <a:chExt cx="478830" cy="59848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78790" cy="598424"/>
            </a:xfrm>
            <a:custGeom>
              <a:avLst/>
              <a:gdLst/>
              <a:ahLst/>
              <a:cxnLst/>
              <a:rect l="l" t="t" r="r" b="b"/>
              <a:pathLst>
                <a:path w="478790" h="598424">
                  <a:moveTo>
                    <a:pt x="0" y="0"/>
                  </a:moveTo>
                  <a:lnTo>
                    <a:pt x="478790" y="0"/>
                  </a:lnTo>
                  <a:lnTo>
                    <a:pt x="478790" y="598424"/>
                  </a:lnTo>
                  <a:lnTo>
                    <a:pt x="0" y="59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7" r="-536" b="-1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154734" y="2734121"/>
            <a:ext cx="3263801" cy="39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Reduces Human Error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4734" y="3166021"/>
            <a:ext cx="8317558" cy="4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Provides consistent, 24/7 monitoring, augmenting crew vigilance.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57709" y="4189810"/>
            <a:ext cx="957709" cy="1762422"/>
            <a:chOff x="0" y="0"/>
            <a:chExt cx="1276945" cy="23498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76858" cy="2349754"/>
            </a:xfrm>
            <a:custGeom>
              <a:avLst/>
              <a:gdLst/>
              <a:ahLst/>
              <a:cxnLst/>
              <a:rect l="l" t="t" r="r" b="b"/>
              <a:pathLst>
                <a:path w="1276858" h="2349754">
                  <a:moveTo>
                    <a:pt x="0" y="638429"/>
                  </a:moveTo>
                  <a:cubicBezTo>
                    <a:pt x="0" y="285877"/>
                    <a:pt x="285877" y="0"/>
                    <a:pt x="638429" y="0"/>
                  </a:cubicBezTo>
                  <a:cubicBezTo>
                    <a:pt x="990981" y="0"/>
                    <a:pt x="1276858" y="285877"/>
                    <a:pt x="1276858" y="638429"/>
                  </a:cubicBezTo>
                  <a:lnTo>
                    <a:pt x="1276858" y="1711325"/>
                  </a:lnTo>
                  <a:cubicBezTo>
                    <a:pt x="1276858" y="2064004"/>
                    <a:pt x="990981" y="2349754"/>
                    <a:pt x="638429" y="2349754"/>
                  </a:cubicBezTo>
                  <a:cubicBezTo>
                    <a:pt x="285877" y="2349754"/>
                    <a:pt x="0" y="2064004"/>
                    <a:pt x="0" y="1711452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57002" y="4846587"/>
            <a:ext cx="359122" cy="448865"/>
            <a:chOff x="0" y="0"/>
            <a:chExt cx="478830" cy="59848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478790" cy="598424"/>
            </a:xfrm>
            <a:custGeom>
              <a:avLst/>
              <a:gdLst/>
              <a:ahLst/>
              <a:cxnLst/>
              <a:rect l="l" t="t" r="r" b="b"/>
              <a:pathLst>
                <a:path w="478790" h="598424">
                  <a:moveTo>
                    <a:pt x="0" y="0"/>
                  </a:moveTo>
                  <a:lnTo>
                    <a:pt x="478790" y="0"/>
                  </a:lnTo>
                  <a:lnTo>
                    <a:pt x="478790" y="598424"/>
                  </a:lnTo>
                  <a:lnTo>
                    <a:pt x="0" y="59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27" r="-536" b="-1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154734" y="4410075"/>
            <a:ext cx="3643907" cy="39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Improves Response Time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54734" y="4841974"/>
            <a:ext cx="8317558" cy="87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Automatically pinpoints emergency equipment location, saving critical seconds.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57709" y="6191547"/>
            <a:ext cx="957709" cy="1436638"/>
            <a:chOff x="0" y="0"/>
            <a:chExt cx="1276945" cy="19155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76858" cy="1915414"/>
            </a:xfrm>
            <a:custGeom>
              <a:avLst/>
              <a:gdLst/>
              <a:ahLst/>
              <a:cxnLst/>
              <a:rect l="l" t="t" r="r" b="b"/>
              <a:pathLst>
                <a:path w="1276858" h="1915414">
                  <a:moveTo>
                    <a:pt x="0" y="638429"/>
                  </a:moveTo>
                  <a:cubicBezTo>
                    <a:pt x="0" y="285877"/>
                    <a:pt x="285877" y="0"/>
                    <a:pt x="638429" y="0"/>
                  </a:cubicBezTo>
                  <a:cubicBezTo>
                    <a:pt x="990981" y="0"/>
                    <a:pt x="1276858" y="285877"/>
                    <a:pt x="1276858" y="638429"/>
                  </a:cubicBezTo>
                  <a:lnTo>
                    <a:pt x="1276858" y="1276985"/>
                  </a:lnTo>
                  <a:cubicBezTo>
                    <a:pt x="1276858" y="1629664"/>
                    <a:pt x="990981" y="1915414"/>
                    <a:pt x="638429" y="1915414"/>
                  </a:cubicBezTo>
                  <a:cubicBezTo>
                    <a:pt x="285877" y="1915414"/>
                    <a:pt x="0" y="1629664"/>
                    <a:pt x="0" y="1276985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257002" y="6685359"/>
            <a:ext cx="359122" cy="448865"/>
            <a:chOff x="0" y="0"/>
            <a:chExt cx="478830" cy="598487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478790" cy="598424"/>
            </a:xfrm>
            <a:custGeom>
              <a:avLst/>
              <a:gdLst/>
              <a:ahLst/>
              <a:cxnLst/>
              <a:rect l="l" t="t" r="r" b="b"/>
              <a:pathLst>
                <a:path w="478790" h="598424">
                  <a:moveTo>
                    <a:pt x="0" y="0"/>
                  </a:moveTo>
                  <a:lnTo>
                    <a:pt x="478790" y="0"/>
                  </a:lnTo>
                  <a:lnTo>
                    <a:pt x="478790" y="598424"/>
                  </a:lnTo>
                  <a:lnTo>
                    <a:pt x="0" y="59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7" r="-536" b="-10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2154734" y="6411814"/>
            <a:ext cx="4743004" cy="39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Enhances Operational Efficiency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54734" y="6843712"/>
            <a:ext cx="8317558" cy="48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Frees astronaut time from tedious manual checks for more critical tasks.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57709" y="7867501"/>
            <a:ext cx="957709" cy="1762422"/>
            <a:chOff x="0" y="0"/>
            <a:chExt cx="1276945" cy="234989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76858" cy="2349754"/>
            </a:xfrm>
            <a:custGeom>
              <a:avLst/>
              <a:gdLst/>
              <a:ahLst/>
              <a:cxnLst/>
              <a:rect l="l" t="t" r="r" b="b"/>
              <a:pathLst>
                <a:path w="1276858" h="2349754">
                  <a:moveTo>
                    <a:pt x="0" y="638429"/>
                  </a:moveTo>
                  <a:cubicBezTo>
                    <a:pt x="0" y="285877"/>
                    <a:pt x="285877" y="0"/>
                    <a:pt x="638429" y="0"/>
                  </a:cubicBezTo>
                  <a:cubicBezTo>
                    <a:pt x="990981" y="0"/>
                    <a:pt x="1276858" y="285877"/>
                    <a:pt x="1276858" y="638429"/>
                  </a:cubicBezTo>
                  <a:lnTo>
                    <a:pt x="1276858" y="1711325"/>
                  </a:lnTo>
                  <a:cubicBezTo>
                    <a:pt x="1276858" y="2064004"/>
                    <a:pt x="990981" y="2349754"/>
                    <a:pt x="638429" y="2349754"/>
                  </a:cubicBezTo>
                  <a:cubicBezTo>
                    <a:pt x="285877" y="2349754"/>
                    <a:pt x="0" y="2064004"/>
                    <a:pt x="0" y="1711452"/>
                  </a:cubicBezTo>
                  <a:close/>
                </a:path>
              </a:pathLst>
            </a:custGeom>
            <a:solidFill>
              <a:srgbClr val="404245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57002" y="8524280"/>
            <a:ext cx="359122" cy="448865"/>
            <a:chOff x="0" y="0"/>
            <a:chExt cx="478830" cy="598487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478790" cy="598424"/>
            </a:xfrm>
            <a:custGeom>
              <a:avLst/>
              <a:gdLst/>
              <a:ahLst/>
              <a:cxnLst/>
              <a:rect l="l" t="t" r="r" b="b"/>
              <a:pathLst>
                <a:path w="478790" h="598424">
                  <a:moveTo>
                    <a:pt x="0" y="0"/>
                  </a:moveTo>
                  <a:lnTo>
                    <a:pt x="478790" y="0"/>
                  </a:lnTo>
                  <a:lnTo>
                    <a:pt x="478790" y="598424"/>
                  </a:lnTo>
                  <a:lnTo>
                    <a:pt x="0" y="59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527" r="-536" b="-10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2154734" y="8087766"/>
            <a:ext cx="2992934" cy="39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Scalable for Training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54734" y="8519666"/>
            <a:ext cx="8317558" cy="87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Model can be integrated into VR/AR systems for advanced astronaut training and simulation.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85800" y="793295"/>
            <a:ext cx="6519267" cy="79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dirty="0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Technical Foundation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700712" y="2550319"/>
            <a:ext cx="28575" cy="6333530"/>
            <a:chOff x="0" y="0"/>
            <a:chExt cx="38100" cy="84447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00" cy="8444738"/>
            </a:xfrm>
            <a:custGeom>
              <a:avLst/>
              <a:gdLst/>
              <a:ahLst/>
              <a:cxnLst/>
              <a:rect l="l" t="t" r="r" b="b"/>
              <a:pathLst>
                <a:path w="38100" h="8444738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425688"/>
                  </a:lnTo>
                  <a:cubicBezTo>
                    <a:pt x="38100" y="8436229"/>
                    <a:pt x="29591" y="8444738"/>
                    <a:pt x="19050" y="8444738"/>
                  </a:cubicBezTo>
                  <a:cubicBezTo>
                    <a:pt x="8509" y="8444738"/>
                    <a:pt x="0" y="8436229"/>
                    <a:pt x="0" y="8425688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247531" y="2815084"/>
            <a:ext cx="496044" cy="28575"/>
            <a:chOff x="0" y="0"/>
            <a:chExt cx="661392" cy="38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1416" cy="38100"/>
            </a:xfrm>
            <a:custGeom>
              <a:avLst/>
              <a:gdLst/>
              <a:ahLst/>
              <a:cxnLst/>
              <a:rect l="l" t="t" r="r" b="b"/>
              <a:pathLst>
                <a:path w="6614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42366" y="0"/>
                  </a:lnTo>
                  <a:cubicBezTo>
                    <a:pt x="652907" y="0"/>
                    <a:pt x="661416" y="8509"/>
                    <a:pt x="661416" y="19050"/>
                  </a:cubicBezTo>
                  <a:cubicBezTo>
                    <a:pt x="661416" y="29591"/>
                    <a:pt x="652907" y="38100"/>
                    <a:pt x="6423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621982" y="2736354"/>
            <a:ext cx="186035" cy="186035"/>
            <a:chOff x="0" y="0"/>
            <a:chExt cx="248047" cy="2480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8158" cy="248158"/>
            </a:xfrm>
            <a:custGeom>
              <a:avLst/>
              <a:gdLst/>
              <a:ahLst/>
              <a:cxnLst/>
              <a:rect l="l" t="t" r="r" b="b"/>
              <a:pathLst>
                <a:path w="248158" h="248158">
                  <a:moveTo>
                    <a:pt x="0" y="124079"/>
                  </a:moveTo>
                  <a:cubicBezTo>
                    <a:pt x="0" y="55499"/>
                    <a:pt x="55499" y="0"/>
                    <a:pt x="124079" y="0"/>
                  </a:cubicBezTo>
                  <a:cubicBezTo>
                    <a:pt x="192659" y="0"/>
                    <a:pt x="248158" y="55499"/>
                    <a:pt x="248158" y="124079"/>
                  </a:cubicBezTo>
                  <a:cubicBezTo>
                    <a:pt x="248158" y="192659"/>
                    <a:pt x="192659" y="248158"/>
                    <a:pt x="124079" y="248158"/>
                  </a:cubicBezTo>
                  <a:cubicBezTo>
                    <a:pt x="55499" y="248158"/>
                    <a:pt x="0" y="192532"/>
                    <a:pt x="0" y="124079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621631" y="2635598"/>
            <a:ext cx="3101131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Core Technology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3076872"/>
            <a:ext cx="3730526" cy="128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Built on the state-of-the-art </a:t>
            </a:r>
            <a:r>
              <a:rPr lang="en-US" sz="193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YOLOv8</a:t>
            </a: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object detection framework.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686425" y="4303365"/>
            <a:ext cx="496044" cy="28575"/>
            <a:chOff x="0" y="0"/>
            <a:chExt cx="661392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1416" cy="38100"/>
            </a:xfrm>
            <a:custGeom>
              <a:avLst/>
              <a:gdLst/>
              <a:ahLst/>
              <a:cxnLst/>
              <a:rect l="l" t="t" r="r" b="b"/>
              <a:pathLst>
                <a:path w="6614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42366" y="0"/>
                  </a:lnTo>
                  <a:cubicBezTo>
                    <a:pt x="652907" y="0"/>
                    <a:pt x="661416" y="8509"/>
                    <a:pt x="661416" y="19050"/>
                  </a:cubicBezTo>
                  <a:cubicBezTo>
                    <a:pt x="661416" y="29591"/>
                    <a:pt x="652907" y="38100"/>
                    <a:pt x="6423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621982" y="4224635"/>
            <a:ext cx="186035" cy="186035"/>
            <a:chOff x="0" y="0"/>
            <a:chExt cx="248047" cy="2480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8158" cy="248158"/>
            </a:xfrm>
            <a:custGeom>
              <a:avLst/>
              <a:gdLst/>
              <a:ahLst/>
              <a:cxnLst/>
              <a:rect l="l" t="t" r="r" b="b"/>
              <a:pathLst>
                <a:path w="248158" h="248158">
                  <a:moveTo>
                    <a:pt x="0" y="124079"/>
                  </a:moveTo>
                  <a:cubicBezTo>
                    <a:pt x="0" y="55499"/>
                    <a:pt x="55499" y="0"/>
                    <a:pt x="124079" y="0"/>
                  </a:cubicBezTo>
                  <a:cubicBezTo>
                    <a:pt x="192659" y="0"/>
                    <a:pt x="248158" y="55499"/>
                    <a:pt x="248158" y="124079"/>
                  </a:cubicBezTo>
                  <a:cubicBezTo>
                    <a:pt x="248158" y="192659"/>
                    <a:pt x="192659" y="248158"/>
                    <a:pt x="124079" y="248158"/>
                  </a:cubicBezTo>
                  <a:cubicBezTo>
                    <a:pt x="55499" y="248158"/>
                    <a:pt x="0" y="192532"/>
                    <a:pt x="0" y="124079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6707237" y="4123879"/>
            <a:ext cx="3101131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Dataset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07237" y="4565154"/>
            <a:ext cx="3730526" cy="128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Trained on a high-quality synthetic dataset from </a:t>
            </a:r>
            <a:r>
              <a:rPr lang="en-US" sz="193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Duality AI's Falcon digital twin</a:t>
            </a: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platform.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247531" y="5586264"/>
            <a:ext cx="496044" cy="28575"/>
            <a:chOff x="0" y="0"/>
            <a:chExt cx="661392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1416" cy="38100"/>
            </a:xfrm>
            <a:custGeom>
              <a:avLst/>
              <a:gdLst/>
              <a:ahLst/>
              <a:cxnLst/>
              <a:rect l="l" t="t" r="r" b="b"/>
              <a:pathLst>
                <a:path w="6614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42366" y="0"/>
                  </a:lnTo>
                  <a:cubicBezTo>
                    <a:pt x="652907" y="0"/>
                    <a:pt x="661416" y="8509"/>
                    <a:pt x="661416" y="19050"/>
                  </a:cubicBezTo>
                  <a:cubicBezTo>
                    <a:pt x="661416" y="29591"/>
                    <a:pt x="652907" y="38100"/>
                    <a:pt x="6423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621982" y="5507534"/>
            <a:ext cx="186035" cy="186035"/>
            <a:chOff x="0" y="0"/>
            <a:chExt cx="248047" cy="2480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48158" cy="248158"/>
            </a:xfrm>
            <a:custGeom>
              <a:avLst/>
              <a:gdLst/>
              <a:ahLst/>
              <a:cxnLst/>
              <a:rect l="l" t="t" r="r" b="b"/>
              <a:pathLst>
                <a:path w="248158" h="248158">
                  <a:moveTo>
                    <a:pt x="0" y="124079"/>
                  </a:moveTo>
                  <a:cubicBezTo>
                    <a:pt x="0" y="55499"/>
                    <a:pt x="55499" y="0"/>
                    <a:pt x="124079" y="0"/>
                  </a:cubicBezTo>
                  <a:cubicBezTo>
                    <a:pt x="192659" y="0"/>
                    <a:pt x="248158" y="55499"/>
                    <a:pt x="248158" y="124079"/>
                  </a:cubicBezTo>
                  <a:cubicBezTo>
                    <a:pt x="248158" y="192659"/>
                    <a:pt x="192659" y="248158"/>
                    <a:pt x="124079" y="248158"/>
                  </a:cubicBezTo>
                  <a:cubicBezTo>
                    <a:pt x="55499" y="248158"/>
                    <a:pt x="0" y="192532"/>
                    <a:pt x="0" y="124079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621631" y="5406778"/>
            <a:ext cx="3101131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Performance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2238" y="5848052"/>
            <a:ext cx="3730526" cy="16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Achieved a </a:t>
            </a:r>
            <a:r>
              <a:rPr lang="en-US" sz="193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mAP &gt; 85%</a:t>
            </a: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with a </a:t>
            </a:r>
            <a:r>
              <a:rPr lang="en-US" sz="193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&lt; 15ms</a:t>
            </a: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inference speed, exceeding hackathon benchmarks.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686425" y="6938962"/>
            <a:ext cx="496044" cy="28575"/>
            <a:chOff x="0" y="0"/>
            <a:chExt cx="661392" cy="38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61416" cy="38100"/>
            </a:xfrm>
            <a:custGeom>
              <a:avLst/>
              <a:gdLst/>
              <a:ahLst/>
              <a:cxnLst/>
              <a:rect l="l" t="t" r="r" b="b"/>
              <a:pathLst>
                <a:path w="6614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42366" y="0"/>
                  </a:lnTo>
                  <a:cubicBezTo>
                    <a:pt x="652907" y="0"/>
                    <a:pt x="661416" y="8509"/>
                    <a:pt x="661416" y="19050"/>
                  </a:cubicBezTo>
                  <a:cubicBezTo>
                    <a:pt x="661416" y="29591"/>
                    <a:pt x="652907" y="38100"/>
                    <a:pt x="6423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95B5E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5621982" y="6860232"/>
            <a:ext cx="186035" cy="186035"/>
            <a:chOff x="0" y="0"/>
            <a:chExt cx="248047" cy="24804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48158" cy="248158"/>
            </a:xfrm>
            <a:custGeom>
              <a:avLst/>
              <a:gdLst/>
              <a:ahLst/>
              <a:cxnLst/>
              <a:rect l="l" t="t" r="r" b="b"/>
              <a:pathLst>
                <a:path w="248158" h="248158">
                  <a:moveTo>
                    <a:pt x="0" y="124079"/>
                  </a:moveTo>
                  <a:cubicBezTo>
                    <a:pt x="0" y="55499"/>
                    <a:pt x="55499" y="0"/>
                    <a:pt x="124079" y="0"/>
                  </a:cubicBezTo>
                  <a:cubicBezTo>
                    <a:pt x="192659" y="0"/>
                    <a:pt x="248158" y="55499"/>
                    <a:pt x="248158" y="124079"/>
                  </a:cubicBezTo>
                  <a:cubicBezTo>
                    <a:pt x="248158" y="192659"/>
                    <a:pt x="192659" y="248158"/>
                    <a:pt x="124079" y="248158"/>
                  </a:cubicBezTo>
                  <a:cubicBezTo>
                    <a:pt x="55499" y="248158"/>
                    <a:pt x="0" y="192532"/>
                    <a:pt x="0" y="124079"/>
                  </a:cubicBezTo>
                  <a:close/>
                </a:path>
              </a:pathLst>
            </a:custGeom>
            <a:solidFill>
              <a:srgbClr val="84482D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6707237" y="6759476"/>
            <a:ext cx="3101131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Deployment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07237" y="7200751"/>
            <a:ext cx="3730526" cy="1682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Deployed as a web API on </a:t>
            </a:r>
            <a:r>
              <a:rPr lang="en-US" sz="193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Hugging Face Spaces</a:t>
            </a: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with a </a:t>
            </a:r>
            <a:r>
              <a:rPr lang="en-US" sz="1937" b="1">
                <a:solidFill>
                  <a:srgbClr val="BDA189"/>
                </a:solidFill>
                <a:latin typeface="Arimo Bold"/>
                <a:ea typeface="Arimo Bold"/>
                <a:cs typeface="Arimo Bold"/>
                <a:sym typeface="Arimo Bold"/>
              </a:rPr>
              <a:t>Gradio</a:t>
            </a: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 web UI for demonstration.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3171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1955" y="-3430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123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35770"/>
            <a:ext cx="9348490" cy="79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>
                <a:solidFill>
                  <a:srgbClr val="F2D4BA"/>
                </a:solidFill>
                <a:latin typeface="Prata"/>
                <a:ea typeface="Prata"/>
                <a:cs typeface="Prata"/>
                <a:sym typeface="Prata"/>
              </a:rPr>
              <a:t>Future Scope &amp; Enhancements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83160" y="4915346"/>
            <a:ext cx="3611612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Robotic Arm Integration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356622"/>
            <a:ext cx="4802535" cy="128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Enable robotic systems to retrieve misplaced items based on model detections.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6" y="2925961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499970" y="5560889"/>
            <a:ext cx="348854" cy="436066"/>
            <a:chOff x="0" y="0"/>
            <a:chExt cx="465138" cy="581422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65201" cy="581406"/>
            </a:xfrm>
            <a:custGeom>
              <a:avLst/>
              <a:gdLst/>
              <a:ahLst/>
              <a:cxnLst/>
              <a:rect l="l" t="t" r="r" b="b"/>
              <a:pathLst>
                <a:path w="465201" h="581406">
                  <a:moveTo>
                    <a:pt x="0" y="0"/>
                  </a:moveTo>
                  <a:lnTo>
                    <a:pt x="465201" y="0"/>
                  </a:lnTo>
                  <a:lnTo>
                    <a:pt x="465201" y="581406"/>
                  </a:lnTo>
                  <a:lnTo>
                    <a:pt x="0" y="58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1" r="-258" b="-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997035" y="3594199"/>
            <a:ext cx="3101131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Anomaly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97035" y="4035475"/>
            <a:ext cx="5298727" cy="88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Expand the model to identify visual anomalies like leaks, rust, or loose wiring.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6" y="2925961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703966" y="4288408"/>
            <a:ext cx="348854" cy="436066"/>
            <a:chOff x="0" y="0"/>
            <a:chExt cx="465138" cy="58142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465201" cy="581406"/>
            </a:xfrm>
            <a:custGeom>
              <a:avLst/>
              <a:gdLst/>
              <a:ahLst/>
              <a:cxnLst/>
              <a:rect l="l" t="t" r="r" b="b"/>
              <a:pathLst>
                <a:path w="465201" h="581406">
                  <a:moveTo>
                    <a:pt x="0" y="0"/>
                  </a:moveTo>
                  <a:lnTo>
                    <a:pt x="465201" y="0"/>
                  </a:lnTo>
                  <a:lnTo>
                    <a:pt x="465201" y="581406"/>
                  </a:lnTo>
                  <a:lnTo>
                    <a:pt x="0" y="58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1" r="-258" b="-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1960164" y="6406289"/>
            <a:ext cx="4120455" cy="387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dirty="0">
                <a:solidFill>
                  <a:srgbClr val="BDA189"/>
                </a:solidFill>
                <a:latin typeface="Prata"/>
                <a:ea typeface="Prata"/>
                <a:cs typeface="Prata"/>
                <a:sym typeface="Prata"/>
              </a:rPr>
              <a:t>Ground Control Dashboard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97035" y="7074694"/>
            <a:ext cx="5298727" cy="88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BDA189"/>
                </a:solidFill>
                <a:latin typeface="Arimo"/>
                <a:ea typeface="Arimo"/>
                <a:cs typeface="Arimo"/>
                <a:sym typeface="Arimo"/>
              </a:rPr>
              <a:t>Create a live dashboard for continuous safety status updates to ground control teams.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90816" y="2925961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703966" y="6833369"/>
            <a:ext cx="348854" cy="436066"/>
            <a:chOff x="0" y="0"/>
            <a:chExt cx="465138" cy="58142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65201" cy="581406"/>
            </a:xfrm>
            <a:custGeom>
              <a:avLst/>
              <a:gdLst/>
              <a:ahLst/>
              <a:cxnLst/>
              <a:rect l="l" t="t" r="r" b="b"/>
              <a:pathLst>
                <a:path w="465201" h="581406">
                  <a:moveTo>
                    <a:pt x="0" y="0"/>
                  </a:moveTo>
                  <a:lnTo>
                    <a:pt x="465201" y="0"/>
                  </a:lnTo>
                  <a:lnTo>
                    <a:pt x="465201" y="581406"/>
                  </a:lnTo>
                  <a:lnTo>
                    <a:pt x="0" y="58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71" r="-258" b="-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652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Arimo Bold</vt:lpstr>
      <vt:lpstr>Arimo</vt:lpstr>
      <vt:lpstr>Prata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AI-Safety-System-for-Space-Stations.pptx</dc:title>
  <cp:lastModifiedBy>Sai Sreenikethan Reddy</cp:lastModifiedBy>
  <cp:revision>2</cp:revision>
  <dcterms:created xsi:type="dcterms:W3CDTF">2006-08-16T00:00:00Z</dcterms:created>
  <dcterms:modified xsi:type="dcterms:W3CDTF">2025-09-22T07:59:51Z</dcterms:modified>
  <dc:identifier>DAGzr80S5fs</dc:identifier>
</cp:coreProperties>
</file>